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09"/>
  </p:notesMasterIdLst>
  <p:sldIdLst>
    <p:sldId id="1069" r:id="rId3"/>
    <p:sldId id="1059" r:id="rId4"/>
    <p:sldId id="939" r:id="rId5"/>
    <p:sldId id="977" r:id="rId6"/>
    <p:sldId id="2905" r:id="rId7"/>
    <p:sldId id="2884" r:id="rId8"/>
    <p:sldId id="2882" r:id="rId9"/>
    <p:sldId id="467" r:id="rId10"/>
    <p:sldId id="2754" r:id="rId11"/>
    <p:sldId id="2755" r:id="rId12"/>
    <p:sldId id="2885" r:id="rId13"/>
    <p:sldId id="2886" r:id="rId14"/>
    <p:sldId id="2887" r:id="rId15"/>
    <p:sldId id="2889" r:id="rId16"/>
    <p:sldId id="2739" r:id="rId17"/>
    <p:sldId id="2890" r:id="rId18"/>
    <p:sldId id="2727" r:id="rId19"/>
    <p:sldId id="2908" r:id="rId20"/>
    <p:sldId id="2909" r:id="rId21"/>
    <p:sldId id="895" r:id="rId22"/>
    <p:sldId id="263" r:id="rId23"/>
    <p:sldId id="456" r:id="rId24"/>
    <p:sldId id="291" r:id="rId25"/>
    <p:sldId id="483" r:id="rId26"/>
    <p:sldId id="457" r:id="rId27"/>
    <p:sldId id="2911" r:id="rId28"/>
    <p:sldId id="2913" r:id="rId29"/>
    <p:sldId id="321" r:id="rId30"/>
    <p:sldId id="2912" r:id="rId31"/>
    <p:sldId id="927" r:id="rId32"/>
    <p:sldId id="2907" r:id="rId33"/>
    <p:sldId id="2910" r:id="rId34"/>
    <p:sldId id="484" r:id="rId35"/>
    <p:sldId id="931" r:id="rId36"/>
    <p:sldId id="347" r:id="rId37"/>
    <p:sldId id="2915" r:id="rId38"/>
    <p:sldId id="2914" r:id="rId39"/>
    <p:sldId id="968" r:id="rId40"/>
    <p:sldId id="944" r:id="rId41"/>
    <p:sldId id="2906" r:id="rId42"/>
    <p:sldId id="991" r:id="rId43"/>
    <p:sldId id="1053" r:id="rId44"/>
    <p:sldId id="2897" r:id="rId45"/>
    <p:sldId id="1070" r:id="rId46"/>
    <p:sldId id="1071" r:id="rId47"/>
    <p:sldId id="1072" r:id="rId48"/>
    <p:sldId id="915" r:id="rId49"/>
    <p:sldId id="1050" r:id="rId50"/>
    <p:sldId id="1060" r:id="rId51"/>
    <p:sldId id="2904" r:id="rId52"/>
    <p:sldId id="2896" r:id="rId53"/>
    <p:sldId id="438" r:id="rId54"/>
    <p:sldId id="890" r:id="rId55"/>
    <p:sldId id="2740" r:id="rId56"/>
    <p:sldId id="889" r:id="rId57"/>
    <p:sldId id="2813" r:id="rId58"/>
    <p:sldId id="2738" r:id="rId59"/>
    <p:sldId id="2891" r:id="rId60"/>
    <p:sldId id="2892" r:id="rId61"/>
    <p:sldId id="2881" r:id="rId62"/>
    <p:sldId id="2877" r:id="rId63"/>
    <p:sldId id="2878" r:id="rId64"/>
    <p:sldId id="897" r:id="rId65"/>
    <p:sldId id="293" r:id="rId66"/>
    <p:sldId id="2817" r:id="rId67"/>
    <p:sldId id="959" r:id="rId68"/>
    <p:sldId id="980" r:id="rId69"/>
    <p:sldId id="986" r:id="rId70"/>
    <p:sldId id="988" r:id="rId71"/>
    <p:sldId id="1066" r:id="rId72"/>
    <p:sldId id="1067" r:id="rId73"/>
    <p:sldId id="1068" r:id="rId74"/>
    <p:sldId id="979" r:id="rId75"/>
    <p:sldId id="989" r:id="rId76"/>
    <p:sldId id="1058" r:id="rId77"/>
    <p:sldId id="990" r:id="rId78"/>
    <p:sldId id="987" r:id="rId79"/>
    <p:sldId id="992" r:id="rId80"/>
    <p:sldId id="994" r:id="rId81"/>
    <p:sldId id="993" r:id="rId82"/>
    <p:sldId id="981" r:id="rId83"/>
    <p:sldId id="997" r:id="rId84"/>
    <p:sldId id="1003" r:id="rId85"/>
    <p:sldId id="2893" r:id="rId86"/>
    <p:sldId id="2894" r:id="rId87"/>
    <p:sldId id="2901" r:id="rId88"/>
    <p:sldId id="2902" r:id="rId89"/>
    <p:sldId id="2895" r:id="rId90"/>
    <p:sldId id="937" r:id="rId91"/>
    <p:sldId id="935" r:id="rId92"/>
    <p:sldId id="933" r:id="rId93"/>
    <p:sldId id="934" r:id="rId94"/>
    <p:sldId id="260" r:id="rId95"/>
    <p:sldId id="282" r:id="rId96"/>
    <p:sldId id="1051" r:id="rId97"/>
    <p:sldId id="2899" r:id="rId98"/>
    <p:sldId id="2898" r:id="rId99"/>
    <p:sldId id="2900" r:id="rId100"/>
    <p:sldId id="525" r:id="rId101"/>
    <p:sldId id="863" r:id="rId102"/>
    <p:sldId id="2903" r:id="rId103"/>
    <p:sldId id="924" r:id="rId104"/>
    <p:sldId id="1005" r:id="rId105"/>
    <p:sldId id="985" r:id="rId106"/>
    <p:sldId id="1004" r:id="rId107"/>
    <p:sldId id="974" r:id="rId10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828"/>
    <p:restoredTop sz="89265"/>
  </p:normalViewPr>
  <p:slideViewPr>
    <p:cSldViewPr snapToGrid="0">
      <p:cViewPr varScale="1">
        <p:scale>
          <a:sx n="128" d="100"/>
          <a:sy n="128" d="100"/>
        </p:scale>
        <p:origin x="168" y="98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762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6165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715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711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20100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120405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0662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1516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9210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13</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s://en.wikipedia.org/wiki/File:Raymond_Kurzweil_Fantastic_Voyage.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tiff"/><Relationship Id="rId1" Type="http://schemas.openxmlformats.org/officeDocument/2006/relationships/slideLayout" Target="../slideLayouts/slideLayout9.xml"/><Relationship Id="rId6" Type="http://schemas.openxmlformats.org/officeDocument/2006/relationships/image" Target="../media/image192.tiff"/><Relationship Id="rId5" Type="http://schemas.openxmlformats.org/officeDocument/2006/relationships/image" Target="../media/image191.tiff"/><Relationship Id="rId4" Type="http://schemas.openxmlformats.org/officeDocument/2006/relationships/image" Target="../media/image190.tiff"/></Relationships>
</file>

<file path=ppt/slides/_rels/slide101.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0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hyperlink" Target="https://www.safetolearn.com/start-a-lets-talk-round-table-discussion.html"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99.jpeg"/></Relationships>
</file>

<file path=ppt/slides/_rels/slide10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tiff"/><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9.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1.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30.jpeg"/><Relationship Id="rId9"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9.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1.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34.png"/><Relationship Id="rId4" Type="http://schemas.openxmlformats.org/officeDocument/2006/relationships/image" Target="../media/image30.jpeg"/><Relationship Id="rId9"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35.GIF"/><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8.tiff"/><Relationship Id="rId4" Type="http://schemas.openxmlformats.org/officeDocument/2006/relationships/hyperlink" Target="http://vectorstock.com/1959084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8.tiff"/><Relationship Id="rId4" Type="http://schemas.openxmlformats.org/officeDocument/2006/relationships/hyperlink" Target="http://vectorstock.com/1959084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40.tiff"/></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hyperlink" Target="https://idk.dev/building-a-modern-ci-cd-pipeline-in-the-serverless-era-with-gitop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8.tiff"/><Relationship Id="rId4" Type="http://schemas.openxmlformats.org/officeDocument/2006/relationships/hyperlink" Target="http://vectorstock.com/19590847"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youtube.com/watch?v=PjWKE-IJ4R8"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hyperlink" Target="https://bookkeeper.apache.org/docs/latest/api/ledger-api/" TargetMode="Externa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 Id="rId5" Type="http://schemas.openxmlformats.org/officeDocument/2006/relationships/image" Target="../media/image59.jpe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www.narberthpa.com/Bale/lsbale_dop/gbcatsbs.pdf" TargetMode="External"/><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hyperlink" Target="https://twitter.com/gregorybateson" TargetMode="External"/><Relationship Id="rId4" Type="http://schemas.openxmlformats.org/officeDocument/2006/relationships/image" Target="../media/image60.png"/><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6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68.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69.png"/><Relationship Id="rId14" Type="http://schemas.microsoft.com/office/2007/relationships/diagramDrawing" Target="../diagrams/drawing2.xml"/></Relationships>
</file>

<file path=ppt/slides/_rels/slide39.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76.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70.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75.jpeg"/><Relationship Id="rId2" Type="http://schemas.openxmlformats.org/officeDocument/2006/relationships/diagramData" Target="../diagrams/data3.xml"/><Relationship Id="rId16" Type="http://schemas.openxmlformats.org/officeDocument/2006/relationships/image" Target="../media/image73.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72.png"/><Relationship Id="rId23" Type="http://schemas.openxmlformats.org/officeDocument/2006/relationships/image" Target="../media/image74.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71.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86.png"/><Relationship Id="rId4" Type="http://schemas.openxmlformats.org/officeDocument/2006/relationships/hyperlink" Target="https://youtu.be/YDdDuq2AGw4"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95.png"/><Relationship Id="rId4" Type="http://schemas.openxmlformats.org/officeDocument/2006/relationships/hyperlink" Target="https://youtu.be/15uy9Ga-14I?t=1725"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99.jpe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02.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106.tiff"/><Relationship Id="rId5" Type="http://schemas.openxmlformats.org/officeDocument/2006/relationships/image" Target="../media/image105.tiff"/><Relationship Id="rId4" Type="http://schemas.openxmlformats.org/officeDocument/2006/relationships/image" Target="../media/image104.tiff"/></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15.png"/><Relationship Id="rId4" Type="http://schemas.openxmlformats.org/officeDocument/2006/relationships/image" Target="../media/image114.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s://en.wikipedia.org/wiki/File:Pacioli_summa_stamp.jp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24.jpe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6.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youtu.be/xgyMY9w7-ew?t=549" TargetMode="External"/><Relationship Id="rId5" Type="http://schemas.openxmlformats.org/officeDocument/2006/relationships/image" Target="../media/image128.png"/><Relationship Id="rId4" Type="http://schemas.openxmlformats.org/officeDocument/2006/relationships/hyperlink" Target="https://youtu.be/xgyMY9w7-ew?t=278"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hyperlink" Target="https://youtu.be/BdXWlQsd7RI?t=161" TargetMode="Externa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hyperlink" Target="https://youtu.be/H99CMUFPv0U?t=4204" TargetMode="External"/><Relationship Id="rId4" Type="http://schemas.openxmlformats.org/officeDocument/2006/relationships/image" Target="../media/image132.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hyperlink" Target="https://en.wikipedia.org/wiki/Henri_Poincar%C3%A9"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3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36.png"/><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3" Type="http://schemas.openxmlformats.org/officeDocument/2006/relationships/hyperlink" Target="https://wiki2.org/en/True_nam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5.xml.rels><?xml version="1.0" encoding="UTF-8" standalone="yes"?>
<Relationships xmlns="http://schemas.openxmlformats.org/package/2006/relationships"><Relationship Id="rId3" Type="http://schemas.openxmlformats.org/officeDocument/2006/relationships/hyperlink" Target="https://youtu.be/m0IH3Hgy3oI?t=148"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6.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hyperlink" Target="https://wiki2.org/en/Where_Mathematics_Comes_From" TargetMode="External"/><Relationship Id="rId7" Type="http://schemas.openxmlformats.org/officeDocument/2006/relationships/hyperlink" Target="https://georgelakoff.com/books/metaphors-we-live-by/"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43.jpeg"/><Relationship Id="rId5" Type="http://schemas.openxmlformats.org/officeDocument/2006/relationships/hyperlink" Target="https://georgelakoff.com/about/women-fire-and-dangerous-things/" TargetMode="External"/><Relationship Id="rId10" Type="http://schemas.openxmlformats.org/officeDocument/2006/relationships/hyperlink" Target="https://georgelakoff.com/books/philosophy-in-the-flesh/" TargetMode="External"/><Relationship Id="rId4" Type="http://schemas.openxmlformats.org/officeDocument/2006/relationships/image" Target="../media/image140.jpeg"/><Relationship Id="rId9" Type="http://schemas.openxmlformats.org/officeDocument/2006/relationships/hyperlink" Target="https://georgelakoff.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44.jpeg"/><Relationship Id="rId7" Type="http://schemas.openxmlformats.org/officeDocument/2006/relationships/image" Target="../media/image14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40.jpeg"/><Relationship Id="rId5" Type="http://schemas.openxmlformats.org/officeDocument/2006/relationships/hyperlink" Target="https://wiki2.org/en/Where_Mathematics_Comes_From" TargetMode="External"/><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mathsmadeeasy.co.uk/gcse-maths-revision/vectors-gcse-revision-and-worksheet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9.xml"/><Relationship Id="rId5" Type="http://schemas.openxmlformats.org/officeDocument/2006/relationships/image" Target="../media/image14.jpeg"/><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9.png"/><Relationship Id="rId7" Type="http://schemas.openxmlformats.org/officeDocument/2006/relationships/hyperlink" Target="https://wiki2.org/en/Cayley_tabl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hyperlink" Target="https://wiki2.org/en/Faro_shuffle" TargetMode="External"/><Relationship Id="rId4" Type="http://schemas.openxmlformats.org/officeDocument/2006/relationships/image" Target="../media/image150.png"/></Relationships>
</file>

<file path=ppt/slides/_rels/slide81.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5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57.gif"/><Relationship Id="rId4" Type="http://schemas.openxmlformats.org/officeDocument/2006/relationships/image" Target="../media/image154.gif"/><Relationship Id="rId9" Type="http://schemas.openxmlformats.org/officeDocument/2006/relationships/hyperlink" Target="http://info.cern.ch/hypertext/WWW/TheProject.html"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40.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162.png"/><Relationship Id="rId12" Type="http://schemas.openxmlformats.org/officeDocument/2006/relationships/hyperlink" Target="https://wiki2.org/en/Where_Mathematics_Comes_From" TargetMode="External"/><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hyperlink" Target="http://nearcoding.com/what-is-devops/" TargetMode="External"/><Relationship Id="rId11" Type="http://schemas.openxmlformats.org/officeDocument/2006/relationships/image" Target="../media/image165.png"/><Relationship Id="rId5" Type="http://schemas.openxmlformats.org/officeDocument/2006/relationships/image" Target="../media/image161.png"/><Relationship Id="rId15" Type="http://schemas.openxmlformats.org/officeDocument/2006/relationships/image" Target="../media/image166.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160.png"/><Relationship Id="rId9" Type="http://schemas.openxmlformats.org/officeDocument/2006/relationships/image" Target="../media/image164.png"/><Relationship Id="rId14" Type="http://schemas.openxmlformats.org/officeDocument/2006/relationships/hyperlink" Target="https://en.wikipedia.org/wiki/Henri_Poincar%C3%A9"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hyperlink" Target="https://youtu.be/Hm5LAxKxrD8?t=250"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hyperlink" Target="https://youtu.be/RHDP_KCrjUc?t=498" TargetMode="External"/><Relationship Id="rId4" Type="http://schemas.openxmlformats.org/officeDocument/2006/relationships/image" Target="../media/image169.png"/></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16.png"/><Relationship Id="rId4" Type="http://schemas.openxmlformats.org/officeDocument/2006/relationships/hyperlink" Target="https://www.kth.se/social/upload/507d1d3af276540519000002/Moore%27s%20%20law.pdf"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jpeg"/></Relationships>
</file>

<file path=ppt/slides/_rels/slide9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97.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98.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9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10</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We are in the Universe,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fontScale="90000"/>
          </a:bodyPr>
          <a:lstStyle/>
          <a:p>
            <a:r>
              <a:rPr lang="en-US" dirty="0"/>
              <a:t>Namespace Management should be operated under </a:t>
            </a:r>
            <a:br>
              <a:rPr lang="en-US" dirty="0"/>
            </a:br>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pPr>
              <a:buFont typeface="+mj-lt"/>
              <a:buAutoNum type="arabicPeriod"/>
            </a:pPr>
            <a:r>
              <a:rPr lang="en-US" sz="1600" dirty="0">
                <a:latin typeface="Arial Rounded MT Bold" panose="020F0704030504030204" pitchFamily="34" charset="77"/>
              </a:rPr>
              <a:t>Past Known efforts</a:t>
            </a:r>
            <a:endParaRPr lang="en-TW" sz="160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Alternative Strategies?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Other Applications?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1447" y="3762780"/>
            <a:ext cx="3837000" cy="900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Round Table Discussion</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0F6F7FF5-A338-DC4A-AF87-DA801B8D3C72}"/>
              </a:ext>
            </a:extLst>
          </p:cNvPr>
          <p:cNvPicPr>
            <a:picLocks noChangeAspect="1"/>
          </p:cNvPicPr>
          <p:nvPr/>
        </p:nvPicPr>
        <p:blipFill>
          <a:blip r:embed="rId4"/>
          <a:stretch>
            <a:fillRect/>
          </a:stretch>
        </p:blipFill>
        <p:spPr>
          <a:xfrm>
            <a:off x="989533" y="1528877"/>
            <a:ext cx="2360829" cy="2233903"/>
          </a:xfrm>
          <a:prstGeom prst="rect">
            <a:avLst/>
          </a:prstGeom>
        </p:spPr>
      </p:pic>
    </p:spTree>
    <p:extLst>
      <p:ext uri="{BB962C8B-B14F-4D97-AF65-F5344CB8AC3E}">
        <p14:creationId xmlns:p14="http://schemas.microsoft.com/office/powerpoint/2010/main" val="31836462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22E59-C732-6E46-A0BF-812790056C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11218"/>
            <a:ext cx="9144000" cy="4388577"/>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7490755" y="971741"/>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3" name="TextBox 2">
            <a:extLst>
              <a:ext uri="{FF2B5EF4-FFF2-40B4-BE49-F238E27FC236}">
                <a16:creationId xmlns:a16="http://schemas.microsoft.com/office/drawing/2014/main" id="{50CA55F5-8828-F449-9A1A-6982591B66AF}"/>
              </a:ext>
            </a:extLst>
          </p:cNvPr>
          <p:cNvSpPr txBox="1"/>
          <p:nvPr/>
        </p:nvSpPr>
        <p:spPr>
          <a:xfrm>
            <a:off x="1332061" y="3660986"/>
            <a:ext cx="6460423" cy="769441"/>
          </a:xfrm>
          <a:prstGeom prst="rect">
            <a:avLst/>
          </a:prstGeom>
          <a:noFill/>
        </p:spPr>
        <p:txBody>
          <a:bodyPr wrap="none" rtlCol="0">
            <a:spAutoFit/>
          </a:bodyPr>
          <a:lstStyle/>
          <a:p>
            <a:r>
              <a:rPr lang="en-US" sz="4400" b="1" dirty="0">
                <a:ln>
                  <a:solidFill>
                    <a:srgbClr val="5A4A1A"/>
                  </a:solidFill>
                </a:ln>
                <a:solidFill>
                  <a:schemeClr val="bg1"/>
                </a:solidFill>
              </a:rPr>
              <a:t>It is all made of Names!</a:t>
            </a:r>
          </a:p>
        </p:txBody>
      </p:sp>
      <p:sp>
        <p:nvSpPr>
          <p:cNvPr id="8" name="TextBox 7">
            <a:extLst>
              <a:ext uri="{FF2B5EF4-FFF2-40B4-BE49-F238E27FC236}">
                <a16:creationId xmlns:a16="http://schemas.microsoft.com/office/drawing/2014/main" id="{7650F25B-2817-D640-B21D-D5F09717284F}"/>
              </a:ext>
            </a:extLst>
          </p:cNvPr>
          <p:cNvSpPr txBox="1"/>
          <p:nvPr/>
        </p:nvSpPr>
        <p:spPr>
          <a:xfrm>
            <a:off x="2943188" y="871919"/>
            <a:ext cx="3257623" cy="769441"/>
          </a:xfrm>
          <a:prstGeom prst="rect">
            <a:avLst/>
          </a:prstGeom>
          <a:noFill/>
        </p:spPr>
        <p:txBody>
          <a:bodyPr wrap="none" rtlCol="0">
            <a:spAutoFit/>
          </a:bodyPr>
          <a:lstStyle/>
          <a:p>
            <a:r>
              <a:rPr lang="en-US" sz="4400" b="1" dirty="0">
                <a:ln>
                  <a:solidFill>
                    <a:srgbClr val="5A4A1A"/>
                  </a:solidFill>
                </a:ln>
                <a:solidFill>
                  <a:schemeClr val="bg1"/>
                </a:solidFill>
              </a:rPr>
              <a:t>Conclusion</a:t>
            </a:r>
          </a:p>
        </p:txBody>
      </p:sp>
      <p:sp>
        <p:nvSpPr>
          <p:cNvPr id="12" name="TextBox 11">
            <a:extLst>
              <a:ext uri="{FF2B5EF4-FFF2-40B4-BE49-F238E27FC236}">
                <a16:creationId xmlns:a16="http://schemas.microsoft.com/office/drawing/2014/main" id="{C649405C-86B3-6F42-B763-691D6D62FACE}"/>
              </a:ext>
            </a:extLst>
          </p:cNvPr>
          <p:cNvSpPr txBox="1"/>
          <p:nvPr/>
        </p:nvSpPr>
        <p:spPr>
          <a:xfrm>
            <a:off x="2160121" y="109049"/>
            <a:ext cx="4823756" cy="307777"/>
          </a:xfrm>
          <a:prstGeom prst="rect">
            <a:avLst/>
          </a:prstGeom>
          <a:noFill/>
        </p:spPr>
        <p:txBody>
          <a:bodyPr wrap="none" rtlCol="0">
            <a:spAutoFit/>
          </a:bodyPr>
          <a:lstStyle/>
          <a:p>
            <a:r>
              <a:rPr lang="en-US" b="1" dirty="0"/>
              <a:t>Lets go back to the birth place of the World Wide Web!</a:t>
            </a:r>
          </a:p>
        </p:txBody>
      </p:sp>
    </p:spTree>
    <p:extLst>
      <p:ext uri="{BB962C8B-B14F-4D97-AF65-F5344CB8AC3E}">
        <p14:creationId xmlns:p14="http://schemas.microsoft.com/office/powerpoint/2010/main" val="9495456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28, 202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a:t> </a:t>
            </a:r>
            <a:r>
              <a:rPr lang="en-TW" dirty="0"/>
              <a:t>on </a:t>
            </a:r>
            <a:r>
              <a:rPr lang="en-TW" dirty="0">
                <a:hlinkClick r:id="rId2"/>
              </a:rPr>
              <a:t>toyhouse.wiki</a:t>
            </a:r>
            <a:r>
              <a:rPr lang="en-TW">
                <a:hlinkClick r:id="rId2"/>
              </a:rPr>
              <a:t>:81</a:t>
            </a:r>
            <a:endParaRPr lang="en-TW" dirty="0"/>
          </a:p>
          <a:p>
            <a:pPr lvl="1"/>
            <a:r>
              <a:rPr lang="en-TW" dirty="0"/>
              <a:t>Create a personal page </a:t>
            </a:r>
            <a:r>
              <a:rPr lang="en-TW"/>
              <a:t>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a:t>Start </a:t>
            </a:r>
            <a:r>
              <a:rPr lang="en-TW" dirty="0"/>
              <a:t>writing your learning report.</a:t>
            </a:r>
          </a:p>
          <a:p>
            <a:pPr lvl="2"/>
            <a:r>
              <a:rPr lang="en-TW" dirty="0"/>
              <a:t>Every week should include </a:t>
            </a:r>
            <a:r>
              <a:rPr lang="en-TW"/>
              <a:t>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Name Space Management:</a:t>
            </a:r>
          </a:p>
          <a:p>
            <a:pPr lvl="1"/>
            <a:r>
              <a:rPr lang="en-US" dirty="0"/>
              <a:t>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Measurability: How to define a base vocabulary that would reach consensus?</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571220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err="1"/>
              <a:t>Istio</a:t>
            </a:r>
            <a:r>
              <a:rPr lang="en-US" dirty="0"/>
              <a:t>: operationalizing </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20729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412877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402938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39268035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658226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219086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324889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4002686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1627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56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复式记账启蒙了西方科学和艺术的发展</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4707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1860778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True Name defined by Wikipedia</a:t>
            </a:r>
            <a:endParaRPr dirty="0">
              <a:solidFill>
                <a:srgbClr val="FF0000"/>
              </a:solidFill>
            </a:endParaRPr>
          </a:p>
        </p:txBody>
      </p:sp>
      <p:pic>
        <p:nvPicPr>
          <p:cNvPr id="2" name="Picture 1">
            <a:hlinkClick r:id="rId3"/>
            <a:extLst>
              <a:ext uri="{FF2B5EF4-FFF2-40B4-BE49-F238E27FC236}">
                <a16:creationId xmlns:a16="http://schemas.microsoft.com/office/drawing/2014/main" id="{64107437-0F05-3642-812D-2F9BBE151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843" y="1176356"/>
            <a:ext cx="8304314" cy="3270515"/>
          </a:xfrm>
          <a:prstGeom prst="rect">
            <a:avLst/>
          </a:prstGeom>
        </p:spPr>
      </p:pic>
    </p:spTree>
    <p:extLst>
      <p:ext uri="{BB962C8B-B14F-4D97-AF65-F5344CB8AC3E}">
        <p14:creationId xmlns:p14="http://schemas.microsoft.com/office/powerpoint/2010/main" val="626072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Intensive and Extensive Properties</a:t>
            </a:r>
            <a:endParaRPr dirty="0">
              <a:solidFill>
                <a:srgbClr val="FF0000"/>
              </a:solidFill>
            </a:endParaRPr>
          </a:p>
        </p:txBody>
      </p:sp>
      <p:pic>
        <p:nvPicPr>
          <p:cNvPr id="3" name="Picture 2">
            <a:hlinkClick r:id="rId3"/>
            <a:extLst>
              <a:ext uri="{FF2B5EF4-FFF2-40B4-BE49-F238E27FC236}">
                <a16:creationId xmlns:a16="http://schemas.microsoft.com/office/drawing/2014/main" id="{652575E8-B95C-DF4F-BA37-8E4DD3470A7D}"/>
              </a:ext>
            </a:extLst>
          </p:cNvPr>
          <p:cNvPicPr>
            <a:picLocks noChangeAspect="1"/>
          </p:cNvPicPr>
          <p:nvPr/>
        </p:nvPicPr>
        <p:blipFill>
          <a:blip r:embed="rId4"/>
          <a:stretch>
            <a:fillRect/>
          </a:stretch>
        </p:blipFill>
        <p:spPr>
          <a:xfrm>
            <a:off x="1594619" y="1017725"/>
            <a:ext cx="5954762" cy="3851177"/>
          </a:xfrm>
          <a:prstGeom prst="rect">
            <a:avLst/>
          </a:prstGeom>
        </p:spPr>
      </p:pic>
    </p:spTree>
    <p:extLst>
      <p:ext uri="{BB962C8B-B14F-4D97-AF65-F5344CB8AC3E}">
        <p14:creationId xmlns:p14="http://schemas.microsoft.com/office/powerpoint/2010/main" val="2243227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Labels, Linguistics, and Cognitive Science</a:t>
            </a:r>
            <a:endParaRPr dirty="0">
              <a:solidFill>
                <a:srgbClr val="FF0000"/>
              </a:solidFill>
            </a:endParaRPr>
          </a:p>
        </p:txBody>
      </p:sp>
      <p:pic>
        <p:nvPicPr>
          <p:cNvPr id="5122" name="Picture 2" descr="Where Mathematics Comes From.jpg">
            <a:hlinkClick r:id="rId3"/>
            <a:extLst>
              <a:ext uri="{FF2B5EF4-FFF2-40B4-BE49-F238E27FC236}">
                <a16:creationId xmlns:a16="http://schemas.microsoft.com/office/drawing/2014/main" id="{9D044BFE-E268-BE4C-8C98-0CD446AE39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33823" y="1179895"/>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men, Fire, and Dangerous Things: What Categories Reveal about the Mind">
            <a:hlinkClick r:id="rId5"/>
            <a:extLst>
              <a:ext uri="{FF2B5EF4-FFF2-40B4-BE49-F238E27FC236}">
                <a16:creationId xmlns:a16="http://schemas.microsoft.com/office/drawing/2014/main" id="{72637C38-2A3D-1A41-8E8C-D8F47E8E702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taphors We Live By">
            <a:hlinkClick r:id="rId7"/>
            <a:extLst>
              <a:ext uri="{FF2B5EF4-FFF2-40B4-BE49-F238E27FC236}">
                <a16:creationId xmlns:a16="http://schemas.microsoft.com/office/drawing/2014/main" id="{E1741D3A-DCF2-4442-8701-2DAAAFCCBB6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67498" y="1179895"/>
            <a:ext cx="2184148" cy="3462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F9EA7-837D-C84B-9B73-33ABEFF74EB7}"/>
              </a:ext>
            </a:extLst>
          </p:cNvPr>
          <p:cNvSpPr txBox="1"/>
          <p:nvPr/>
        </p:nvSpPr>
        <p:spPr>
          <a:xfrm>
            <a:off x="2848611" y="4724757"/>
            <a:ext cx="3446777" cy="307777"/>
          </a:xfrm>
          <a:prstGeom prst="rect">
            <a:avLst/>
          </a:prstGeom>
          <a:noFill/>
        </p:spPr>
        <p:txBody>
          <a:bodyPr wrap="none" rtlCol="0">
            <a:spAutoFit/>
          </a:bodyPr>
          <a:lstStyle/>
          <a:p>
            <a:r>
              <a:rPr lang="en-US" dirty="0"/>
              <a:t>Image Source: </a:t>
            </a:r>
            <a:r>
              <a:rPr lang="en-US" dirty="0">
                <a:hlinkClick r:id="rId9"/>
              </a:rPr>
              <a:t>https://</a:t>
            </a:r>
            <a:r>
              <a:rPr lang="en-US" dirty="0" err="1">
                <a:hlinkClick r:id="rId9"/>
              </a:rPr>
              <a:t>georgelakoff.com</a:t>
            </a:r>
            <a:r>
              <a:rPr lang="en-US" dirty="0">
                <a:hlinkClick r:id="rId9"/>
              </a:rPr>
              <a:t>/</a:t>
            </a:r>
            <a:endParaRPr lang="en-US" dirty="0"/>
          </a:p>
        </p:txBody>
      </p:sp>
      <p:pic>
        <p:nvPicPr>
          <p:cNvPr id="5128" name="Picture 8" descr="Philosophy in the Flesh">
            <a:hlinkClick r:id="rId10"/>
            <a:extLst>
              <a:ext uri="{FF2B5EF4-FFF2-40B4-BE49-F238E27FC236}">
                <a16:creationId xmlns:a16="http://schemas.microsoft.com/office/drawing/2014/main" id="{D616D8B2-807F-C543-9FC9-0D7475E2EA4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36433" y="570154"/>
            <a:ext cx="1336956" cy="167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98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24153376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Categories are Containers of cognitive concepts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extLst>
              <a:ext uri="{FF2B5EF4-FFF2-40B4-BE49-F238E27FC236}">
                <a16:creationId xmlns:a16="http://schemas.microsoft.com/office/drawing/2014/main" id="{1A3DEC34-068B-844D-94D4-DF729DB1BF7D}"/>
              </a:ext>
            </a:extLst>
          </p:cNvPr>
          <p:cNvPicPr>
            <a:picLocks noChangeAspect="1"/>
          </p:cNvPicPr>
          <p:nvPr/>
        </p:nvPicPr>
        <p:blipFill>
          <a:blip r:embed="rId3"/>
          <a:stretch>
            <a:fillRect/>
          </a:stretch>
        </p:blipFill>
        <p:spPr>
          <a:xfrm>
            <a:off x="567739" y="1520005"/>
            <a:ext cx="8008521" cy="2966119"/>
          </a:xfrm>
          <a:prstGeom prst="rect">
            <a:avLst/>
          </a:prstGeom>
        </p:spPr>
      </p:pic>
    </p:spTree>
    <p:extLst>
      <p:ext uri="{BB962C8B-B14F-4D97-AF65-F5344CB8AC3E}">
        <p14:creationId xmlns:p14="http://schemas.microsoft.com/office/powerpoint/2010/main" val="39030383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Patterns of Categories/Classification of Concepts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5396081" cy="3416400"/>
          </a:xfrm>
        </p:spPr>
        <p:txBody>
          <a:bodyPr/>
          <a:lstStyle/>
          <a:p>
            <a:r>
              <a:rPr lang="en-US" dirty="0"/>
              <a:t>Grounded Ideas:</a:t>
            </a:r>
          </a:p>
          <a:p>
            <a:pPr lvl="1"/>
            <a:r>
              <a:rPr lang="en-US" dirty="0"/>
              <a:t>Adding (+): including objects into a collection</a:t>
            </a:r>
          </a:p>
          <a:p>
            <a:pPr lvl="1"/>
            <a:r>
              <a:rPr lang="en-US" dirty="0"/>
              <a:t>Subtraction (-): taking objects away from the collection</a:t>
            </a:r>
          </a:p>
          <a:p>
            <a:pPr lvl="1"/>
            <a:r>
              <a:rPr lang="en-US" dirty="0"/>
              <a:t>Sets: containers of elements</a:t>
            </a:r>
          </a:p>
          <a:p>
            <a:pPr lvl="1"/>
            <a:endParaRPr lang="en-US" dirty="0"/>
          </a:p>
          <a:p>
            <a:r>
              <a:rPr lang="en-US" dirty="0"/>
              <a:t>Abstract Ideas:</a:t>
            </a:r>
          </a:p>
          <a:p>
            <a:pPr lvl="1"/>
            <a:r>
              <a:rPr lang="en-US" dirty="0"/>
              <a:t>Numbers as points on a line</a:t>
            </a:r>
          </a:p>
          <a:p>
            <a:pPr lvl="1"/>
            <a:r>
              <a:rPr lang="en-US" dirty="0"/>
              <a:t>Geometrical figures as algebraic equations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10241" name="Picture 1" descr="https://mathsmadeeasy.co.uk/wp-content/uploads/2020/09/Adding-and-subtracting-vectors.png">
            <a:hlinkClick r:id="rId2"/>
            <a:extLst>
              <a:ext uri="{FF2B5EF4-FFF2-40B4-BE49-F238E27FC236}">
                <a16:creationId xmlns:a16="http://schemas.microsoft.com/office/drawing/2014/main" id="{FD3241A2-4F6D-674D-86AE-921C06790E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5675" y="1241659"/>
            <a:ext cx="2321677" cy="370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73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Combine Operands/Operations as constructed names?</a:t>
            </a:r>
            <a:endParaRPr dirty="0">
              <a:solidFill>
                <a:srgbClr val="FF0000"/>
              </a:solidFill>
            </a:endParaRPr>
          </a:p>
        </p:txBody>
      </p:sp>
      <p:pic>
        <p:nvPicPr>
          <p:cNvPr id="3" name="Picture 2">
            <a:extLst>
              <a:ext uri="{FF2B5EF4-FFF2-40B4-BE49-F238E27FC236}">
                <a16:creationId xmlns:a16="http://schemas.microsoft.com/office/drawing/2014/main" id="{69BA8BE1-3314-4F40-9797-47E7B27A1F47}"/>
              </a:ext>
            </a:extLst>
          </p:cNvPr>
          <p:cNvPicPr>
            <a:picLocks noChangeAspect="1"/>
          </p:cNvPicPr>
          <p:nvPr/>
        </p:nvPicPr>
        <p:blipFill>
          <a:blip r:embed="rId3"/>
          <a:stretch>
            <a:fillRect/>
          </a:stretch>
        </p:blipFill>
        <p:spPr>
          <a:xfrm>
            <a:off x="519764" y="1233358"/>
            <a:ext cx="4163965" cy="3525131"/>
          </a:xfrm>
          <a:prstGeom prst="rect">
            <a:avLst/>
          </a:prstGeom>
        </p:spPr>
      </p:pic>
      <p:pic>
        <p:nvPicPr>
          <p:cNvPr id="4" name="Picture 3">
            <a:extLst>
              <a:ext uri="{FF2B5EF4-FFF2-40B4-BE49-F238E27FC236}">
                <a16:creationId xmlns:a16="http://schemas.microsoft.com/office/drawing/2014/main" id="{65CFAA87-5A22-7142-B837-4773061593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4666" y="1233358"/>
            <a:ext cx="2869174" cy="3672311"/>
          </a:xfrm>
          <a:prstGeom prst="rect">
            <a:avLst/>
          </a:prstGeom>
        </p:spPr>
      </p:pic>
      <p:pic>
        <p:nvPicPr>
          <p:cNvPr id="5" name="Picture 4">
            <a:hlinkClick r:id="rId5"/>
            <a:extLst>
              <a:ext uri="{FF2B5EF4-FFF2-40B4-BE49-F238E27FC236}">
                <a16:creationId xmlns:a16="http://schemas.microsoft.com/office/drawing/2014/main" id="{1EFC4C29-465D-984E-9169-90CBEDB376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5652" y="1214918"/>
            <a:ext cx="1726648" cy="364785"/>
          </a:xfrm>
          <a:prstGeom prst="rect">
            <a:avLst/>
          </a:prstGeom>
        </p:spPr>
      </p:pic>
      <p:pic>
        <p:nvPicPr>
          <p:cNvPr id="6" name="Picture 5">
            <a:hlinkClick r:id="rId7"/>
            <a:extLst>
              <a:ext uri="{FF2B5EF4-FFF2-40B4-BE49-F238E27FC236}">
                <a16:creationId xmlns:a16="http://schemas.microsoft.com/office/drawing/2014/main" id="{AAAA7326-8559-4147-99D1-A396D43F11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53474" y="1598143"/>
            <a:ext cx="810366" cy="869302"/>
          </a:xfrm>
          <a:prstGeom prst="rect">
            <a:avLst/>
          </a:prstGeom>
        </p:spPr>
      </p:pic>
      <p:sp>
        <p:nvSpPr>
          <p:cNvPr id="7" name="TextBox 6">
            <a:extLst>
              <a:ext uri="{FF2B5EF4-FFF2-40B4-BE49-F238E27FC236}">
                <a16:creationId xmlns:a16="http://schemas.microsoft.com/office/drawing/2014/main" id="{D38F2B0F-9598-C844-8F72-19A4BD0A1001}"/>
              </a:ext>
            </a:extLst>
          </p:cNvPr>
          <p:cNvSpPr txBox="1"/>
          <p:nvPr/>
        </p:nvSpPr>
        <p:spPr>
          <a:xfrm>
            <a:off x="7863840" y="1795336"/>
            <a:ext cx="1229824" cy="307777"/>
          </a:xfrm>
          <a:prstGeom prst="rect">
            <a:avLst/>
          </a:prstGeom>
          <a:noFill/>
        </p:spPr>
        <p:txBody>
          <a:bodyPr wrap="none" rtlCol="0">
            <a:spAutoFit/>
          </a:bodyPr>
          <a:lstStyle/>
          <a:p>
            <a:r>
              <a:rPr lang="en-US" dirty="0"/>
              <a:t>Cayley Table</a:t>
            </a:r>
          </a:p>
        </p:txBody>
      </p:sp>
    </p:spTree>
    <p:extLst>
      <p:ext uri="{BB962C8B-B14F-4D97-AF65-F5344CB8AC3E}">
        <p14:creationId xmlns:p14="http://schemas.microsoft.com/office/powerpoint/2010/main" val="133009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060" y="222659"/>
            <a:ext cx="940516" cy="1485437"/>
          </a:xfrm>
          <a:prstGeom prst="rect">
            <a:avLst/>
          </a:prstGeom>
        </p:spPr>
      </p:pic>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8553" y="1168400"/>
            <a:ext cx="1077911" cy="1664622"/>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267" y="3927040"/>
            <a:ext cx="2184400" cy="1159194"/>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8355" y="1314952"/>
            <a:ext cx="1924980" cy="1006641"/>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31044" y="2500174"/>
            <a:ext cx="1972291" cy="1031382"/>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58332" y="3917520"/>
            <a:ext cx="2025418" cy="11392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817509" y="2357475"/>
            <a:ext cx="1053423" cy="13167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3131" y="1221194"/>
            <a:ext cx="895090" cy="1267603"/>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spTree>
    <p:extLst>
      <p:ext uri="{BB962C8B-B14F-4D97-AF65-F5344CB8AC3E}">
        <p14:creationId xmlns:p14="http://schemas.microsoft.com/office/powerpoint/2010/main" val="496814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Tree>
    <p:extLst>
      <p:ext uri="{BB962C8B-B14F-4D97-AF65-F5344CB8AC3E}">
        <p14:creationId xmlns:p14="http://schemas.microsoft.com/office/powerpoint/2010/main" val="12038821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9</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extLst>
      <p:ext uri="{BB962C8B-B14F-4D97-AF65-F5344CB8AC3E}">
        <p14:creationId xmlns:p14="http://schemas.microsoft.com/office/powerpoint/2010/main" val="227499245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ITIL: A New Kind of Accounting System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a:t>
            </a:r>
          </a:p>
          <a:p>
            <a:pPr lvl="1"/>
            <a:r>
              <a:rPr lang="en-US" dirty="0"/>
              <a:t>UC: </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4683</TotalTime>
  <Words>4306</Words>
  <Application>Microsoft Macintosh PowerPoint</Application>
  <PresentationFormat>On-screen Show (16:9)</PresentationFormat>
  <Paragraphs>658</Paragraphs>
  <Slides>106</Slides>
  <Notes>53</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106</vt:i4>
      </vt:variant>
    </vt:vector>
  </HeadingPairs>
  <TitlesOfParts>
    <vt:vector size="123" baseType="lpstr">
      <vt:lpstr>Adobe 繁黑體 Std B</vt:lpstr>
      <vt:lpstr>Exo 2</vt:lpstr>
      <vt:lpstr>Roboto Condensed Light</vt:lpstr>
      <vt:lpstr>宋体</vt:lpstr>
      <vt:lpstr>STXingkai</vt:lpstr>
      <vt:lpstr>STXingkai</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Glossary</vt:lpstr>
      <vt:lpstr>Main Thesis of this course: “How do you know that you know?”</vt:lpstr>
      <vt:lpstr>A Cognitive Foundation X makes sense in Context Y</vt:lpstr>
      <vt:lpstr>Accountants and the Invention of Writing</vt:lpstr>
      <vt:lpstr>复式记账启蒙了西方科学和艺术的发展</vt:lpstr>
      <vt:lpstr>复式记账 ：僧人，数学与魔法</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Istio: operationalizing  Checks and Balances</vt:lpstr>
      <vt:lpstr>Book Keeping/Ledger Technologies</vt:lpstr>
      <vt:lpstr>A New Kind of Operating Systems with built-in Governance</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Kuhn Cycle: the evolution of a Namespace</vt:lpstr>
      <vt:lpstr>A Model of Collective Cognitive Processes </vt:lpstr>
      <vt:lpstr>Abstraction</vt:lpstr>
      <vt:lpstr>Abstraction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Names gave birth to Cognitive Abilities  - Laozi</vt:lpstr>
      <vt:lpstr>The History of True Names</vt:lpstr>
      <vt:lpstr>The Meaning of being True</vt:lpstr>
      <vt:lpstr>The Necessity of Named abstractions</vt:lpstr>
      <vt:lpstr>How to Think Mathematically?</vt:lpstr>
      <vt:lpstr>“Mathematics is the art of giving the same name to different things!”      - Henry Poincare</vt:lpstr>
      <vt:lpstr>True Name defined by Wikipedia</vt:lpstr>
      <vt:lpstr>Intensive and Extensive Properties</vt:lpstr>
      <vt:lpstr>Labels, Linguistics, and Cognitive Science</vt:lpstr>
      <vt:lpstr>The expressive power of Names (labels)</vt:lpstr>
      <vt:lpstr>Categories are Containers of cognitive concepts</vt:lpstr>
      <vt:lpstr>Patterns of Categories/Classification of Concepts</vt:lpstr>
      <vt:lpstr>Combine Operands/Operations as constructed names?</vt:lpstr>
      <vt:lpstr>NsM at Scale!</vt:lpstr>
      <vt:lpstr>Namespace Management on the Global Scale </vt:lpstr>
      <vt:lpstr>A linguistic approach to  unify the cognizance across scales</vt:lpstr>
      <vt:lpstr>Think of Paxos and Raft</vt:lpstr>
      <vt:lpstr>Think of Paxo and Raft</vt:lpstr>
      <vt:lpstr>Think of Service DevOps</vt:lpstr>
      <vt:lpstr>Service Evolution</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Awareness at many levels</vt:lpstr>
      <vt:lpstr>The CAP Theorem in NsM</vt:lpstr>
      <vt:lpstr>ITIL: A New Kind of Accounting System</vt:lpstr>
      <vt:lpstr>IT Service Management through SLA</vt:lpstr>
      <vt:lpstr>SLA, OLA, and UC</vt:lpstr>
      <vt:lpstr>Digital Tools in Software Containers</vt:lpstr>
      <vt:lpstr>PowerPoint Presentation</vt:lpstr>
      <vt:lpstr>Why is this a big deal?</vt:lpstr>
      <vt:lpstr>We are in the Universe, now!</vt:lpstr>
      <vt:lpstr>Namespace Management should be operated under  the Principle of Information Symmetry</vt:lpstr>
      <vt:lpstr>Discussion and Future Applications</vt:lpstr>
      <vt:lpstr>PowerPoint Presentation</vt:lpstr>
      <vt:lpstr>Your action on NsM before Sep 28, 202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933</cp:revision>
  <dcterms:modified xsi:type="dcterms:W3CDTF">2020-10-09T11:22:12Z</dcterms:modified>
</cp:coreProperties>
</file>